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76" r:id="rId4"/>
    <p:sldId id="277" r:id="rId5"/>
    <p:sldId id="260" r:id="rId6"/>
    <p:sldId id="259" r:id="rId7"/>
    <p:sldId id="261" r:id="rId8"/>
    <p:sldId id="281" r:id="rId9"/>
    <p:sldId id="319" r:id="rId10"/>
    <p:sldId id="282" r:id="rId11"/>
    <p:sldId id="273" r:id="rId12"/>
    <p:sldId id="274" r:id="rId13"/>
    <p:sldId id="275" r:id="rId14"/>
    <p:sldId id="320" r:id="rId15"/>
    <p:sldId id="321" r:id="rId16"/>
    <p:sldId id="301" r:id="rId17"/>
    <p:sldId id="283" r:id="rId18"/>
    <p:sldId id="269" r:id="rId19"/>
    <p:sldId id="270" r:id="rId20"/>
    <p:sldId id="278" r:id="rId21"/>
    <p:sldId id="286" r:id="rId22"/>
    <p:sldId id="289" r:id="rId23"/>
    <p:sldId id="290" r:id="rId24"/>
    <p:sldId id="291" r:id="rId25"/>
    <p:sldId id="292" r:id="rId26"/>
    <p:sldId id="293" r:id="rId27"/>
    <p:sldId id="287" r:id="rId28"/>
    <p:sldId id="294" r:id="rId29"/>
    <p:sldId id="295" r:id="rId30"/>
    <p:sldId id="296" r:id="rId31"/>
    <p:sldId id="297" r:id="rId32"/>
    <p:sldId id="298" r:id="rId33"/>
    <p:sldId id="305" r:id="rId34"/>
    <p:sldId id="307" r:id="rId35"/>
    <p:sldId id="288" r:id="rId36"/>
    <p:sldId id="299" r:id="rId37"/>
    <p:sldId id="300" r:id="rId38"/>
    <p:sldId id="302" r:id="rId39"/>
    <p:sldId id="303" r:id="rId40"/>
    <p:sldId id="304" r:id="rId41"/>
    <p:sldId id="306" r:id="rId42"/>
    <p:sldId id="308" r:id="rId43"/>
    <p:sldId id="311" r:id="rId44"/>
    <p:sldId id="312" r:id="rId45"/>
    <p:sldId id="315" r:id="rId46"/>
    <p:sldId id="316" r:id="rId47"/>
    <p:sldId id="317" r:id="rId48"/>
    <p:sldId id="310" r:id="rId49"/>
    <p:sldId id="265" r:id="rId50"/>
    <p:sldId id="264" r:id="rId51"/>
    <p:sldId id="309" r:id="rId52"/>
    <p:sldId id="322" r:id="rId53"/>
    <p:sldId id="267" r:id="rId54"/>
    <p:sldId id="323" r:id="rId55"/>
    <p:sldId id="324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426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0342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03428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3429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3430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3431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432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03433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3434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343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343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343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343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3439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304F-2B2A-42FA-8B25-64EF198A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A54EB-39D9-4EA9-8F5B-93C3A7AB9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0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3C212-33C7-490B-AD13-9218FE9EF8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98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52460CA-4373-4197-9B14-8C64CB6A50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29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6E8D972-3D34-4B6E-A272-7E4E5D6FBE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0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12C01-96D7-4484-ACD4-7A5E165F53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4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E1A2C-0D5B-4F5E-9830-96375F8367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3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5DBD4-5B32-41F2-90BD-DA53A027F0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4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64ADF-E8C1-4692-AC06-C8AB5E42C2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3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D7CC2-47A5-420D-9254-867949FDCE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2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49401-25D7-4954-87D1-0CE8C963DE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1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BF5B3-15F9-4206-95CF-681CC9396D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3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D17E3-A406-457D-A438-E74BC58C0C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6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240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0240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240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240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4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0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34ED649-A12F-422A-8162-93228227EAA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1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1143000"/>
            <a:ext cx="6934200" cy="2209800"/>
          </a:xfrm>
        </p:spPr>
        <p:txBody>
          <a:bodyPr/>
          <a:lstStyle/>
          <a:p>
            <a:pPr algn="ctr"/>
            <a:r>
              <a:rPr lang="en-US" b="1" dirty="0"/>
              <a:t>PALLIATIVE CARE: </a:t>
            </a:r>
            <a:br>
              <a:rPr lang="en-US" b="1" dirty="0"/>
            </a:br>
            <a:r>
              <a:rPr lang="en-US" sz="4000" dirty="0" smtClean="0"/>
              <a:t>End of life care for </a:t>
            </a:r>
            <a:br>
              <a:rPr lang="en-US" sz="4000" dirty="0" smtClean="0"/>
            </a:br>
            <a:r>
              <a:rPr lang="en-US" sz="4000" dirty="0" smtClean="0"/>
              <a:t>Support </a:t>
            </a:r>
            <a:r>
              <a:rPr lang="en-US" sz="4000" dirty="0"/>
              <a:t>and </a:t>
            </a:r>
            <a:r>
              <a:rPr lang="en-US" sz="4000" dirty="0" smtClean="0"/>
              <a:t>Comfort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Quazi</a:t>
            </a:r>
            <a:r>
              <a:rPr lang="en-US" dirty="0" smtClean="0"/>
              <a:t> </a:t>
            </a:r>
            <a:r>
              <a:rPr lang="en-US" dirty="0" err="1" smtClean="0"/>
              <a:t>Tarikul</a:t>
            </a:r>
            <a:r>
              <a:rPr lang="en-US" dirty="0" smtClean="0"/>
              <a:t> Islam</a:t>
            </a:r>
            <a:br>
              <a:rPr lang="en-US" dirty="0" smtClean="0"/>
            </a:br>
            <a:r>
              <a:rPr lang="en-US" sz="2000" dirty="0" smtClean="0"/>
              <a:t>FCPS, FACP, FRCP(</a:t>
            </a:r>
            <a:r>
              <a:rPr lang="en-US" sz="2000" dirty="0" err="1" smtClean="0"/>
              <a:t>Edin</a:t>
            </a:r>
            <a:r>
              <a:rPr lang="en-US" sz="2000" dirty="0" smtClean="0"/>
              <a:t> &amp;</a:t>
            </a:r>
            <a:r>
              <a:rPr lang="en-US" sz="2000" dirty="0" err="1" smtClean="0"/>
              <a:t>Glasg</a:t>
            </a:r>
            <a:r>
              <a:rPr lang="en-US" sz="2000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Professor of Medicine</a:t>
            </a:r>
            <a:br>
              <a:rPr lang="en-US" dirty="0" smtClean="0"/>
            </a:br>
            <a:r>
              <a:rPr lang="en-US" dirty="0" smtClean="0"/>
              <a:t>Popular Medical College Hospital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of Care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Patient/Resident specific </a:t>
            </a:r>
          </a:p>
          <a:p>
            <a:r>
              <a:rPr lang="en-US"/>
              <a:t>Realistic</a:t>
            </a:r>
          </a:p>
          <a:p>
            <a:r>
              <a:rPr lang="en-US"/>
              <a:t>Related to life expectancy </a:t>
            </a:r>
          </a:p>
          <a:p>
            <a:r>
              <a:rPr lang="en-US"/>
              <a:t>Determined by care setting</a:t>
            </a:r>
          </a:p>
          <a:p>
            <a:r>
              <a:rPr lang="en-US"/>
              <a:t>Patient/Resident driven</a:t>
            </a:r>
          </a:p>
          <a:p>
            <a:r>
              <a:rPr lang="en-US"/>
              <a:t>Individual</a:t>
            </a:r>
          </a:p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/ Resident Care</a:t>
            </a:r>
            <a:endParaRPr lang="en-US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14401" y="1600200"/>
            <a:ext cx="3429000" cy="5105400"/>
          </a:xfrm>
        </p:spPr>
        <p:txBody>
          <a:bodyPr/>
          <a:lstStyle/>
          <a:p>
            <a:r>
              <a:rPr lang="en-US" sz="2400" dirty="0"/>
              <a:t>Multiple chronic </a:t>
            </a:r>
            <a:r>
              <a:rPr lang="en-US" sz="2400" dirty="0" smtClean="0"/>
              <a:t>illnesses</a:t>
            </a:r>
          </a:p>
          <a:p>
            <a:endParaRPr lang="en-US" sz="2400" dirty="0"/>
          </a:p>
          <a:p>
            <a:r>
              <a:rPr lang="en-US" sz="2400" dirty="0"/>
              <a:t>Unpredictable </a:t>
            </a:r>
            <a:r>
              <a:rPr lang="en-US" sz="2400" dirty="0" smtClean="0"/>
              <a:t>trajectories</a:t>
            </a:r>
          </a:p>
          <a:p>
            <a:endParaRPr lang="en-US" sz="2400" dirty="0"/>
          </a:p>
          <a:p>
            <a:r>
              <a:rPr lang="en-US" sz="2400" dirty="0"/>
              <a:t>Difficulties with assessment and </a:t>
            </a:r>
            <a:r>
              <a:rPr lang="en-US" sz="2400" dirty="0" smtClean="0"/>
              <a:t>prognostication</a:t>
            </a:r>
          </a:p>
          <a:p>
            <a:endParaRPr lang="en-US" sz="2400" dirty="0"/>
          </a:p>
          <a:p>
            <a:r>
              <a:rPr lang="en-US" sz="2400" dirty="0"/>
              <a:t>High rate of cognitive impairment</a:t>
            </a:r>
          </a:p>
        </p:txBody>
      </p:sp>
      <p:pic>
        <p:nvPicPr>
          <p:cNvPr id="21511" name="Picture 7" descr="j0090386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43400" y="1752600"/>
            <a:ext cx="4343400" cy="4343400"/>
          </a:xfr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for Families</a:t>
            </a:r>
            <a:endParaRPr lang="en-US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872038" y="1600200"/>
            <a:ext cx="3814762" cy="4530725"/>
          </a:xfrm>
        </p:spPr>
        <p:txBody>
          <a:bodyPr/>
          <a:lstStyle/>
          <a:p>
            <a:r>
              <a:rPr lang="en-US" sz="2400" dirty="0"/>
              <a:t>Guilt </a:t>
            </a:r>
            <a:r>
              <a:rPr lang="en-US" sz="2400" dirty="0" smtClean="0"/>
              <a:t>issues</a:t>
            </a:r>
          </a:p>
          <a:p>
            <a:endParaRPr lang="en-US" sz="2400" dirty="0"/>
          </a:p>
          <a:p>
            <a:r>
              <a:rPr lang="en-US" sz="2400" dirty="0"/>
              <a:t>Unresolved family </a:t>
            </a:r>
            <a:r>
              <a:rPr lang="en-US" sz="2400" dirty="0" smtClean="0"/>
              <a:t>conflicts</a:t>
            </a:r>
          </a:p>
          <a:p>
            <a:endParaRPr lang="en-US" sz="2400" dirty="0"/>
          </a:p>
          <a:p>
            <a:r>
              <a:rPr lang="en-US" sz="2400" dirty="0" smtClean="0"/>
              <a:t>Complex </a:t>
            </a:r>
            <a:r>
              <a:rPr lang="en-US" sz="2400" dirty="0"/>
              <a:t>dynamics</a:t>
            </a:r>
          </a:p>
        </p:txBody>
      </p:sp>
      <p:pic>
        <p:nvPicPr>
          <p:cNvPr id="24585" name="Picture 9" descr="j0090386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447800"/>
            <a:ext cx="3733800" cy="4408488"/>
          </a:xfr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Goals of Care: When to Reassess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dirty="0"/>
              <a:t>Triggers for reassessment:</a:t>
            </a:r>
          </a:p>
          <a:p>
            <a:pPr lvl="1"/>
            <a:r>
              <a:rPr lang="en-US" sz="2400" dirty="0"/>
              <a:t>New symptoms</a:t>
            </a:r>
          </a:p>
          <a:p>
            <a:pPr lvl="1"/>
            <a:r>
              <a:rPr lang="en-US" sz="2400" dirty="0"/>
              <a:t>Hospitalizations</a:t>
            </a:r>
          </a:p>
          <a:p>
            <a:pPr lvl="1"/>
            <a:r>
              <a:rPr lang="en-US" sz="2400" dirty="0"/>
              <a:t>New diagnosis</a:t>
            </a:r>
          </a:p>
          <a:p>
            <a:pPr lvl="1"/>
            <a:r>
              <a:rPr lang="en-US" sz="2400" dirty="0"/>
              <a:t>Functional change (specific monitored status)</a:t>
            </a:r>
          </a:p>
          <a:p>
            <a:pPr lvl="1"/>
            <a:r>
              <a:rPr lang="en-US" sz="2400" dirty="0"/>
              <a:t>Care conferences</a:t>
            </a:r>
          </a:p>
          <a:p>
            <a:pPr lvl="1"/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Realistic Goals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Distinguish </a:t>
            </a:r>
            <a:r>
              <a:rPr lang="en-US" dirty="0"/>
              <a:t>“FIXABLE” from “UNFIXABLE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/>
              <a:t>Inherent uncertainty to determine prognosis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“Best estimate based on current condition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Realistic Goals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Clinicians are generally over optimistic in determining prognosis</a:t>
            </a:r>
          </a:p>
          <a:p>
            <a:pPr lvl="1"/>
            <a:endParaRPr lang="en-US" dirty="0"/>
          </a:p>
          <a:p>
            <a:r>
              <a:rPr lang="en-US" dirty="0"/>
              <a:t>Tell the Truth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“I can tell you on average, what I’ve seen…”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7266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Major issues in End of Life Planning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Pro-active </a:t>
            </a:r>
            <a:r>
              <a:rPr lang="en-US" dirty="0" smtClean="0"/>
              <a:t>approach</a:t>
            </a:r>
          </a:p>
          <a:p>
            <a:endParaRPr lang="en-US" dirty="0"/>
          </a:p>
          <a:p>
            <a:r>
              <a:rPr lang="en-US" dirty="0"/>
              <a:t>Reduce </a:t>
            </a:r>
            <a:r>
              <a:rPr lang="en-US" dirty="0" smtClean="0"/>
              <a:t>hospitalizations</a:t>
            </a:r>
          </a:p>
          <a:p>
            <a:endParaRPr lang="en-US" dirty="0"/>
          </a:p>
          <a:p>
            <a:r>
              <a:rPr lang="en-US" dirty="0"/>
              <a:t>Need for better advance care planning</a:t>
            </a:r>
          </a:p>
          <a:p>
            <a:pPr lvl="1"/>
            <a:r>
              <a:rPr lang="en-US" dirty="0"/>
              <a:t>Resuscitation directive:  to have or not</a:t>
            </a:r>
          </a:p>
          <a:p>
            <a:pPr lvl="1"/>
            <a:r>
              <a:rPr lang="en-US" dirty="0"/>
              <a:t>Involvement of social work</a:t>
            </a:r>
          </a:p>
          <a:p>
            <a:pPr lvl="1"/>
            <a:r>
              <a:rPr lang="en-US" dirty="0"/>
              <a:t>Care conferencing in skilled care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Blending the Best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Goals of Rehabilitation in Palliative Care:</a:t>
            </a:r>
          </a:p>
          <a:p>
            <a:pPr>
              <a:lnSpc>
                <a:spcPct val="90000"/>
              </a:lnSpc>
            </a:pPr>
            <a:r>
              <a:rPr lang="en-US"/>
              <a:t>To eliminate or reduce disability by optimizing pt’s functional status and physical independence</a:t>
            </a:r>
          </a:p>
          <a:p>
            <a:pPr>
              <a:lnSpc>
                <a:spcPct val="90000"/>
              </a:lnSpc>
            </a:pPr>
            <a:r>
              <a:rPr lang="en-US"/>
              <a:t>Improve Quality of Life</a:t>
            </a:r>
          </a:p>
          <a:p>
            <a:pPr>
              <a:lnSpc>
                <a:spcPct val="90000"/>
              </a:lnSpc>
            </a:pPr>
            <a:r>
              <a:rPr lang="en-US"/>
              <a:t>Improve Mood</a:t>
            </a:r>
          </a:p>
          <a:p>
            <a:pPr>
              <a:lnSpc>
                <a:spcPct val="90000"/>
              </a:lnSpc>
            </a:pPr>
            <a:r>
              <a:rPr lang="en-US"/>
              <a:t>Decrease Fatigue, Decrease Pain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J Pall Med 2003; 6:11-17, Montagnini  et al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Symptom Prevalence in the Geriatric Dying Patient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 symptoms at end of life</a:t>
            </a:r>
          </a:p>
          <a:p>
            <a:r>
              <a:rPr lang="en-US" dirty="0"/>
              <a:t>Symptom prevalence INCREASES with age:   </a:t>
            </a:r>
          </a:p>
          <a:p>
            <a:pPr lvl="1"/>
            <a:r>
              <a:rPr lang="en-US" dirty="0"/>
              <a:t>7.4 symptoms in </a:t>
            </a:r>
            <a:r>
              <a:rPr lang="en-US" dirty="0" err="1"/>
              <a:t>pts</a:t>
            </a:r>
            <a:r>
              <a:rPr lang="en-US" dirty="0"/>
              <a:t> over 85 </a:t>
            </a:r>
            <a:r>
              <a:rPr lang="en-US" dirty="0" err="1"/>
              <a:t>yrs</a:t>
            </a:r>
            <a:endParaRPr lang="en-US" dirty="0"/>
          </a:p>
          <a:p>
            <a:pPr lvl="1"/>
            <a:r>
              <a:rPr lang="en-US" dirty="0"/>
              <a:t>5.7 symptoms in </a:t>
            </a:r>
            <a:r>
              <a:rPr lang="en-US" dirty="0" err="1"/>
              <a:t>pts</a:t>
            </a:r>
            <a:r>
              <a:rPr lang="en-US" dirty="0"/>
              <a:t> under 65 </a:t>
            </a:r>
            <a:r>
              <a:rPr lang="en-US" dirty="0" err="1"/>
              <a:t>yrs</a:t>
            </a:r>
            <a:endParaRPr lang="en-US" dirty="0"/>
          </a:p>
          <a:p>
            <a:r>
              <a:rPr lang="en-US" dirty="0"/>
              <a:t>Elderly patients </a:t>
            </a:r>
            <a:r>
              <a:rPr lang="en-US" dirty="0">
                <a:solidFill>
                  <a:srgbClr val="FF0000"/>
                </a:solidFill>
              </a:rPr>
              <a:t>less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likely</a:t>
            </a:r>
            <a:r>
              <a:rPr lang="en-US" dirty="0"/>
              <a:t> to report their symptoms as very distressing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Symptom Prevalence in the Geriatric Dying Patient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Most common symptoms:  Fatigue, Pain, Anorexia-Cachexia, Constipation, Dyspnea, Nausea and Vomiting.</a:t>
            </a:r>
          </a:p>
          <a:p>
            <a:r>
              <a:rPr lang="en-US"/>
              <a:t>Increased prevalence:</a:t>
            </a:r>
          </a:p>
          <a:p>
            <a:pPr lvl="1"/>
            <a:r>
              <a:rPr lang="en-US"/>
              <a:t>Mental confusion</a:t>
            </a:r>
          </a:p>
          <a:p>
            <a:pPr lvl="1"/>
            <a:r>
              <a:rPr lang="en-US"/>
              <a:t>Loss of bladder control</a:t>
            </a:r>
          </a:p>
          <a:p>
            <a:pPr lvl="1"/>
            <a:r>
              <a:rPr lang="en-US"/>
              <a:t>Hearing and visual loss</a:t>
            </a:r>
          </a:p>
          <a:p>
            <a:pPr lvl="1"/>
            <a:r>
              <a:rPr lang="en-US"/>
              <a:t>Dizziness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Palliative Care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Whole person care for patients whose diseases are not responsive to curative treatment. </a:t>
            </a:r>
          </a:p>
          <a:p>
            <a:r>
              <a:rPr lang="en-US" sz="2400" dirty="0"/>
              <a:t> Usually provided by an interdisciplinary team: </a:t>
            </a: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Nurses</a:t>
            </a:r>
            <a:r>
              <a:rPr lang="en-US" sz="2200" dirty="0"/>
              <a:t>, </a:t>
            </a:r>
          </a:p>
          <a:p>
            <a:pPr lvl="1"/>
            <a:r>
              <a:rPr lang="en-US" sz="2200" dirty="0"/>
              <a:t>Certified Nurse Assistants, </a:t>
            </a:r>
            <a:r>
              <a:rPr lang="en-US" sz="2200" dirty="0" smtClean="0"/>
              <a:t>or </a:t>
            </a:r>
            <a:r>
              <a:rPr lang="en-US" sz="2200" dirty="0"/>
              <a:t>home health aides</a:t>
            </a:r>
          </a:p>
          <a:p>
            <a:pPr lvl="1"/>
            <a:r>
              <a:rPr lang="en-US" sz="2200" dirty="0"/>
              <a:t>Social workers</a:t>
            </a: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Physicians </a:t>
            </a:r>
          </a:p>
          <a:p>
            <a:pPr lvl="1"/>
            <a:r>
              <a:rPr lang="en-US" sz="2200" dirty="0"/>
              <a:t>Spiritual Care Providers, (chaplains)</a:t>
            </a:r>
          </a:p>
          <a:p>
            <a:pPr lvl="1"/>
            <a:r>
              <a:rPr lang="en-US" sz="2200" dirty="0"/>
              <a:t>Other health care professionals.( PT, OT,  Speech, Dietary)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3814763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Agitation/Delirium</a:t>
            </a:r>
          </a:p>
          <a:p>
            <a:pPr>
              <a:lnSpc>
                <a:spcPct val="90000"/>
              </a:lnSpc>
            </a:pPr>
            <a:r>
              <a:rPr lang="en-US" sz="2400"/>
              <a:t>Anxiety/Depression</a:t>
            </a:r>
          </a:p>
          <a:p>
            <a:pPr>
              <a:lnSpc>
                <a:spcPct val="90000"/>
              </a:lnSpc>
            </a:pPr>
            <a:r>
              <a:rPr lang="en-US" sz="2400"/>
              <a:t>Anorexia/Cachexia</a:t>
            </a:r>
          </a:p>
          <a:p>
            <a:pPr>
              <a:lnSpc>
                <a:spcPct val="90000"/>
              </a:lnSpc>
            </a:pPr>
            <a:r>
              <a:rPr lang="en-US" sz="2400"/>
              <a:t>Constipation</a:t>
            </a:r>
          </a:p>
          <a:p>
            <a:pPr>
              <a:lnSpc>
                <a:spcPct val="90000"/>
              </a:lnSpc>
            </a:pPr>
            <a:r>
              <a:rPr lang="en-US" sz="2400"/>
              <a:t>Dyspnea/Shortness of Breath</a:t>
            </a:r>
          </a:p>
          <a:p>
            <a:pPr>
              <a:lnSpc>
                <a:spcPct val="90000"/>
              </a:lnSpc>
            </a:pPr>
            <a:r>
              <a:rPr lang="en-US" sz="2400"/>
              <a:t>Control of Secretions</a:t>
            </a:r>
          </a:p>
          <a:p>
            <a:pPr>
              <a:lnSpc>
                <a:spcPct val="90000"/>
              </a:lnSpc>
            </a:pPr>
            <a:r>
              <a:rPr lang="en-US" sz="2400"/>
              <a:t>Fatigue</a:t>
            </a:r>
          </a:p>
          <a:p>
            <a:pPr>
              <a:lnSpc>
                <a:spcPct val="90000"/>
              </a:lnSpc>
            </a:pPr>
            <a:r>
              <a:rPr lang="en-US" sz="2400"/>
              <a:t>Pain</a:t>
            </a:r>
          </a:p>
        </p:txBody>
      </p:sp>
      <p:pic>
        <p:nvPicPr>
          <p:cNvPr id="32773" name="Picture 5" descr="j0315447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676400"/>
            <a:ext cx="3581400" cy="4419600"/>
          </a:xfr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b="1"/>
              <a:t>Delirium</a:t>
            </a:r>
          </a:p>
          <a:p>
            <a:r>
              <a:rPr lang="en-US" sz="2400"/>
              <a:t>Occurs in up to 85% of terminally ill pts</a:t>
            </a:r>
          </a:p>
          <a:p>
            <a:r>
              <a:rPr lang="en-US" sz="2400"/>
              <a:t>Common in last 24-48hours of life</a:t>
            </a:r>
          </a:p>
          <a:p>
            <a:r>
              <a:rPr lang="en-US" sz="2400"/>
              <a:t>Disturbance in consciousness and cognition: develops in SHORT PERIOD OF TIME</a:t>
            </a:r>
          </a:p>
          <a:p>
            <a:r>
              <a:rPr lang="en-US" sz="2400"/>
              <a:t>Poor attention, psychomotor agitation or psychomotor retardation, perceptual disturbances, disordered sleep-wake cycle</a:t>
            </a:r>
          </a:p>
          <a:p>
            <a:r>
              <a:rPr lang="en-US" sz="2400"/>
              <a:t>Related to medical condition</a:t>
            </a:r>
          </a:p>
          <a:p>
            <a:endParaRPr lang="en-US" sz="240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3814763" cy="45307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/>
              <a:t>Delirium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/>
              <a:t>Causes:</a:t>
            </a:r>
          </a:p>
          <a:p>
            <a:pPr>
              <a:lnSpc>
                <a:spcPct val="90000"/>
              </a:lnSpc>
            </a:pPr>
            <a:r>
              <a:rPr lang="en-US" sz="2400"/>
              <a:t>Medications                      </a:t>
            </a:r>
          </a:p>
          <a:p>
            <a:pPr>
              <a:lnSpc>
                <a:spcPct val="90000"/>
              </a:lnSpc>
            </a:pPr>
            <a:r>
              <a:rPr lang="en-US" sz="2400"/>
              <a:t>Brain Tumor</a:t>
            </a:r>
          </a:p>
          <a:p>
            <a:pPr>
              <a:lnSpc>
                <a:spcPct val="90000"/>
              </a:lnSpc>
            </a:pPr>
            <a:r>
              <a:rPr lang="en-US" sz="2400"/>
              <a:t>Metabolic abnormalities</a:t>
            </a:r>
          </a:p>
          <a:p>
            <a:pPr>
              <a:lnSpc>
                <a:spcPct val="90000"/>
              </a:lnSpc>
            </a:pPr>
            <a:r>
              <a:rPr lang="en-US" sz="2400"/>
              <a:t>Organ failure</a:t>
            </a:r>
          </a:p>
          <a:p>
            <a:pPr>
              <a:lnSpc>
                <a:spcPct val="90000"/>
              </a:lnSpc>
            </a:pPr>
            <a:r>
              <a:rPr lang="en-US" sz="2400"/>
              <a:t>Dehydration</a:t>
            </a:r>
          </a:p>
          <a:p>
            <a:pPr>
              <a:lnSpc>
                <a:spcPct val="90000"/>
              </a:lnSpc>
            </a:pPr>
            <a:r>
              <a:rPr lang="en-US" sz="2400"/>
              <a:t>Infection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2038" y="1600200"/>
            <a:ext cx="3814762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Hypoxemia</a:t>
            </a:r>
          </a:p>
          <a:p>
            <a:pPr>
              <a:lnSpc>
                <a:spcPct val="90000"/>
              </a:lnSpc>
            </a:pPr>
            <a:r>
              <a:rPr lang="en-US" sz="2400"/>
              <a:t>Fecal Impaction</a:t>
            </a:r>
          </a:p>
          <a:p>
            <a:pPr>
              <a:lnSpc>
                <a:spcPct val="90000"/>
              </a:lnSpc>
            </a:pPr>
            <a:r>
              <a:rPr lang="en-US" sz="2400"/>
              <a:t>Urinary Retention</a:t>
            </a:r>
          </a:p>
          <a:p>
            <a:pPr>
              <a:lnSpc>
                <a:spcPct val="90000"/>
              </a:lnSpc>
            </a:pPr>
            <a:r>
              <a:rPr lang="en-US" sz="2400"/>
              <a:t>Unfamiliar environment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Delirium Assessment:</a:t>
            </a:r>
          </a:p>
          <a:p>
            <a:r>
              <a:rPr lang="en-US"/>
              <a:t>Know your resident</a:t>
            </a:r>
          </a:p>
          <a:p>
            <a:r>
              <a:rPr lang="en-US"/>
              <a:t>History: important to know onset of change in condition</a:t>
            </a:r>
          </a:p>
          <a:p>
            <a:r>
              <a:rPr lang="en-US"/>
              <a:t>Medication Review</a:t>
            </a:r>
          </a:p>
          <a:p>
            <a:r>
              <a:rPr lang="en-US"/>
              <a:t>Physical Exam</a:t>
            </a:r>
          </a:p>
          <a:p>
            <a:r>
              <a:rPr lang="en-US"/>
              <a:t>Identify Reversible Causes….what can we change…</a:t>
            </a:r>
          </a:p>
          <a:p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Delirium Treatment</a:t>
            </a:r>
          </a:p>
          <a:p>
            <a:r>
              <a:rPr lang="en-US"/>
              <a:t>Treat underlying cause: correct what can be reversed.</a:t>
            </a:r>
          </a:p>
          <a:p>
            <a:r>
              <a:rPr lang="en-US"/>
              <a:t>Symptom control:  may need medications</a:t>
            </a:r>
          </a:p>
          <a:p>
            <a:r>
              <a:rPr lang="en-US"/>
              <a:t>Medications:  </a:t>
            </a:r>
          </a:p>
          <a:p>
            <a:pPr lvl="1"/>
            <a:r>
              <a:rPr lang="en-US"/>
              <a:t>Neuroleptics: mainstay of treatment…use with caution</a:t>
            </a:r>
          </a:p>
          <a:p>
            <a:pPr lvl="1"/>
            <a:r>
              <a:rPr lang="en-US"/>
              <a:t>Benzodiazepines:  cautious use indicated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Delirium Treatment: Non-Pharmacologic</a:t>
            </a:r>
          </a:p>
          <a:p>
            <a:r>
              <a:rPr lang="en-US"/>
              <a:t>Avoid over-stimulation</a:t>
            </a:r>
          </a:p>
          <a:p>
            <a:r>
              <a:rPr lang="en-US"/>
              <a:t>Quiet room with familiar objects</a:t>
            </a:r>
          </a:p>
          <a:p>
            <a:r>
              <a:rPr lang="en-US"/>
              <a:t>Proper lighting</a:t>
            </a:r>
          </a:p>
          <a:p>
            <a:r>
              <a:rPr lang="en-US"/>
              <a:t>Orientation:  visible clock, calendar</a:t>
            </a:r>
          </a:p>
          <a:p>
            <a:r>
              <a:rPr lang="en-US"/>
              <a:t>Family member at bedside</a:t>
            </a:r>
          </a:p>
          <a:p>
            <a:r>
              <a:rPr lang="en-US" b="1" i="1"/>
              <a:t>Fall Risk</a:t>
            </a:r>
          </a:p>
          <a:p>
            <a:endParaRPr lang="en-US" b="1" i="1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Falls Prevention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Team approach to determine interventions</a:t>
            </a:r>
          </a:p>
          <a:p>
            <a:r>
              <a:rPr lang="en-US"/>
              <a:t>Safe-T alarm</a:t>
            </a:r>
          </a:p>
          <a:p>
            <a:r>
              <a:rPr lang="en-US"/>
              <a:t>Low beds, mats</a:t>
            </a:r>
          </a:p>
          <a:p>
            <a:r>
              <a:rPr lang="en-US"/>
              <a:t>Move resident closer to nurses station</a:t>
            </a:r>
          </a:p>
          <a:p>
            <a:r>
              <a:rPr lang="en-US"/>
              <a:t>Toileting Program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Anorexia/Cachexia</a:t>
            </a:r>
          </a:p>
          <a:p>
            <a:r>
              <a:rPr lang="en-US"/>
              <a:t>Prevalence:  24 to 80% in geriatric population</a:t>
            </a:r>
          </a:p>
          <a:p>
            <a:r>
              <a:rPr lang="en-US"/>
              <a:t>Definition:  Progressive weight loss, lipolysis, loss of organ and skeletal protein and profound loss of appetite.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3814763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/>
              <a:t>Anorexia/Cachexia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/>
              <a:t>Causes</a:t>
            </a:r>
          </a:p>
          <a:p>
            <a:pPr>
              <a:lnSpc>
                <a:spcPct val="90000"/>
              </a:lnSpc>
            </a:pPr>
            <a:r>
              <a:rPr lang="en-US" sz="2400"/>
              <a:t>Immune mediators</a:t>
            </a:r>
          </a:p>
          <a:p>
            <a:pPr>
              <a:lnSpc>
                <a:spcPct val="90000"/>
              </a:lnSpc>
            </a:pPr>
            <a:r>
              <a:rPr lang="en-US" sz="2400"/>
              <a:t>Tumor products</a:t>
            </a:r>
          </a:p>
          <a:p>
            <a:pPr>
              <a:lnSpc>
                <a:spcPct val="90000"/>
              </a:lnSpc>
            </a:pPr>
            <a:r>
              <a:rPr lang="en-US" sz="2400"/>
              <a:t>Change in taste, dry mouth, mouth sores</a:t>
            </a:r>
          </a:p>
          <a:p>
            <a:pPr>
              <a:lnSpc>
                <a:spcPct val="90000"/>
              </a:lnSpc>
            </a:pPr>
            <a:r>
              <a:rPr lang="en-US" sz="2400"/>
              <a:t>Nausea, constipation</a:t>
            </a:r>
          </a:p>
          <a:p>
            <a:pPr>
              <a:lnSpc>
                <a:spcPct val="90000"/>
              </a:lnSpc>
            </a:pPr>
            <a:r>
              <a:rPr lang="en-US" sz="2400"/>
              <a:t>Gastritis, Peptic ulcer disease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2038" y="1600200"/>
            <a:ext cx="3814762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Candidiasis of GI tract</a:t>
            </a:r>
          </a:p>
          <a:p>
            <a:pPr>
              <a:lnSpc>
                <a:spcPct val="90000"/>
              </a:lnSpc>
            </a:pPr>
            <a:r>
              <a:rPr lang="en-US" sz="2400"/>
              <a:t>Radiation/Chemo TX</a:t>
            </a:r>
          </a:p>
          <a:p>
            <a:pPr>
              <a:lnSpc>
                <a:spcPct val="90000"/>
              </a:lnSpc>
            </a:pPr>
            <a:r>
              <a:rPr lang="en-US" sz="2400"/>
              <a:t>Drugs/Medications</a:t>
            </a:r>
          </a:p>
          <a:p>
            <a:pPr>
              <a:lnSpc>
                <a:spcPct val="90000"/>
              </a:lnSpc>
            </a:pPr>
            <a:r>
              <a:rPr lang="en-US" sz="2400"/>
              <a:t>Metabolic changes: dehydration</a:t>
            </a:r>
          </a:p>
          <a:p>
            <a:pPr>
              <a:lnSpc>
                <a:spcPct val="90000"/>
              </a:lnSpc>
            </a:pPr>
            <a:r>
              <a:rPr lang="en-US" sz="2400"/>
              <a:t>Depression</a:t>
            </a:r>
          </a:p>
          <a:p>
            <a:pPr>
              <a:lnSpc>
                <a:spcPct val="90000"/>
              </a:lnSpc>
            </a:pPr>
            <a:r>
              <a:rPr lang="en-US" sz="2400"/>
              <a:t>Pain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/>
              <a:t>Anorexia/Cachexia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/>
              <a:t>Identify and treat reversible causes:</a:t>
            </a:r>
          </a:p>
          <a:p>
            <a:pPr>
              <a:lnSpc>
                <a:spcPct val="90000"/>
              </a:lnSpc>
            </a:pPr>
            <a:r>
              <a:rPr lang="en-US" sz="2400" b="1"/>
              <a:t>Reversible causes:</a:t>
            </a:r>
          </a:p>
          <a:p>
            <a:pPr>
              <a:lnSpc>
                <a:spcPct val="90000"/>
              </a:lnSpc>
            </a:pPr>
            <a:r>
              <a:rPr lang="en-US" sz="2400"/>
              <a:t>Dry mouth</a:t>
            </a:r>
          </a:p>
          <a:p>
            <a:pPr>
              <a:lnSpc>
                <a:spcPct val="90000"/>
              </a:lnSpc>
            </a:pPr>
            <a:r>
              <a:rPr lang="en-US" sz="2400"/>
              <a:t>Oral yeast/Candida infection</a:t>
            </a:r>
          </a:p>
          <a:p>
            <a:pPr>
              <a:lnSpc>
                <a:spcPct val="90000"/>
              </a:lnSpc>
            </a:pPr>
            <a:r>
              <a:rPr lang="en-US" sz="2400"/>
              <a:t>Acid Reflux, affecting the esophagus</a:t>
            </a:r>
          </a:p>
          <a:p>
            <a:pPr>
              <a:lnSpc>
                <a:spcPct val="90000"/>
              </a:lnSpc>
            </a:pPr>
            <a:r>
              <a:rPr lang="en-US" sz="2400"/>
              <a:t>Nausea/vomiting, constipation</a:t>
            </a:r>
          </a:p>
          <a:p>
            <a:pPr>
              <a:lnSpc>
                <a:spcPct val="90000"/>
              </a:lnSpc>
            </a:pPr>
            <a:r>
              <a:rPr lang="en-US" sz="2400"/>
              <a:t>Pain </a:t>
            </a:r>
          </a:p>
          <a:p>
            <a:pPr>
              <a:lnSpc>
                <a:spcPct val="90000"/>
              </a:lnSpc>
            </a:pPr>
            <a:r>
              <a:rPr lang="en-US" sz="2400"/>
              <a:t>Depression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u="sng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endParaRPr lang="en-US" sz="2400"/>
          </a:p>
          <a:p>
            <a:endParaRPr lang="en-US" sz="240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Palliative Care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848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Beginning of Time: </a:t>
            </a:r>
            <a:r>
              <a:rPr lang="en-US" dirty="0" smtClean="0"/>
              <a:t>caring </a:t>
            </a:r>
            <a:r>
              <a:rPr lang="en-US" dirty="0"/>
              <a:t>for each other</a:t>
            </a:r>
          </a:p>
          <a:p>
            <a:pPr>
              <a:lnSpc>
                <a:spcPct val="90000"/>
              </a:lnSpc>
            </a:pPr>
            <a:r>
              <a:rPr lang="en-US" dirty="0"/>
              <a:t>Middle Ages:  Convents, Hostels, Hospitality Inns</a:t>
            </a:r>
          </a:p>
          <a:p>
            <a:pPr>
              <a:lnSpc>
                <a:spcPct val="90000"/>
              </a:lnSpc>
            </a:pPr>
            <a:r>
              <a:rPr lang="en-US" dirty="0"/>
              <a:t>Early years of Medicine:  symptom management, comfort, sitting bedside</a:t>
            </a:r>
          </a:p>
          <a:p>
            <a:pPr>
              <a:lnSpc>
                <a:spcPct val="90000"/>
              </a:lnSpc>
            </a:pPr>
            <a:r>
              <a:rPr lang="en-US" dirty="0"/>
              <a:t>Modern Era: </a:t>
            </a:r>
            <a:r>
              <a:rPr lang="en-US" dirty="0" smtClean="0"/>
              <a:t>Treatment </a:t>
            </a:r>
            <a:r>
              <a:rPr lang="en-US" dirty="0"/>
              <a:t>and Cure over comfort</a:t>
            </a:r>
          </a:p>
          <a:p>
            <a:pPr>
              <a:lnSpc>
                <a:spcPct val="90000"/>
              </a:lnSpc>
            </a:pPr>
            <a:r>
              <a:rPr lang="en-US" dirty="0"/>
              <a:t>Modern Hospice Movement 1970’s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Dame Cicely Saunders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Anorexia/Cachexia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Dietary Changes</a:t>
            </a:r>
          </a:p>
          <a:p>
            <a:r>
              <a:rPr lang="en-US"/>
              <a:t>Involve resident in menu planning</a:t>
            </a:r>
          </a:p>
          <a:p>
            <a:r>
              <a:rPr lang="en-US"/>
              <a:t>Offer small portions of resident’s favorite foods</a:t>
            </a:r>
          </a:p>
          <a:p>
            <a:r>
              <a:rPr lang="en-US"/>
              <a:t>Avoid foods with strong odors</a:t>
            </a:r>
          </a:p>
          <a:p>
            <a:r>
              <a:rPr lang="en-US"/>
              <a:t>Offer easy-to-swallow food:  semi-liquids, puddings, ice cream, soft or pureed foods.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endParaRPr lang="en-US" sz="2400"/>
          </a:p>
          <a:p>
            <a:endParaRPr lang="en-US" sz="240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010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dirty="0"/>
              <a:t>Anorexia/Cachexia  </a:t>
            </a:r>
            <a:r>
              <a:rPr lang="en-US" sz="2400" b="1" u="sng" dirty="0"/>
              <a:t>Medication Management:</a:t>
            </a:r>
          </a:p>
          <a:p>
            <a:pPr>
              <a:buFont typeface="Wingdings" pitchFamily="2" charset="2"/>
              <a:buNone/>
            </a:pPr>
            <a:endParaRPr lang="en-US" sz="2400" b="1" dirty="0" smtClean="0"/>
          </a:p>
          <a:p>
            <a:pPr>
              <a:buFont typeface="Wingdings" pitchFamily="2" charset="2"/>
              <a:buNone/>
            </a:pPr>
            <a:r>
              <a:rPr lang="en-US" sz="2400" b="1" dirty="0" smtClean="0"/>
              <a:t>Appetite </a:t>
            </a:r>
            <a:r>
              <a:rPr lang="en-US" sz="2400" b="1" dirty="0"/>
              <a:t>Stimulants</a:t>
            </a:r>
          </a:p>
          <a:p>
            <a:r>
              <a:rPr lang="en-US" sz="2400" dirty="0"/>
              <a:t>Corticosteroids</a:t>
            </a:r>
          </a:p>
          <a:p>
            <a:r>
              <a:rPr lang="en-US" sz="2400" dirty="0" err="1"/>
              <a:t>Progestational</a:t>
            </a:r>
            <a:r>
              <a:rPr lang="en-US" sz="2400" dirty="0"/>
              <a:t> drugs</a:t>
            </a:r>
          </a:p>
          <a:p>
            <a:r>
              <a:rPr lang="en-US" sz="2400" dirty="0" err="1"/>
              <a:t>Cannabioids</a:t>
            </a:r>
            <a:endParaRPr lang="en-US" sz="2400" dirty="0"/>
          </a:p>
          <a:p>
            <a:r>
              <a:rPr lang="en-US" sz="2400" dirty="0"/>
              <a:t>Thalidomide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Anorexia/Cachexia </a:t>
            </a:r>
            <a:endParaRPr lang="en-US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/>
              <a:t>Education</a:t>
            </a:r>
          </a:p>
          <a:p>
            <a:pPr>
              <a:lnSpc>
                <a:spcPct val="90000"/>
              </a:lnSpc>
            </a:pPr>
            <a:r>
              <a:rPr lang="en-US" dirty="0"/>
              <a:t>Part of the disease process</a:t>
            </a:r>
          </a:p>
          <a:p>
            <a:pPr>
              <a:lnSpc>
                <a:spcPct val="90000"/>
              </a:lnSpc>
            </a:pPr>
            <a:r>
              <a:rPr lang="en-US" dirty="0"/>
              <a:t>Not starving</a:t>
            </a:r>
          </a:p>
          <a:p>
            <a:pPr>
              <a:lnSpc>
                <a:spcPct val="90000"/>
              </a:lnSpc>
            </a:pPr>
            <a:r>
              <a:rPr lang="en-US" dirty="0"/>
              <a:t>Forced feeding can cause discomfort</a:t>
            </a:r>
          </a:p>
          <a:p>
            <a:pPr>
              <a:lnSpc>
                <a:spcPct val="90000"/>
              </a:lnSpc>
            </a:pPr>
            <a:r>
              <a:rPr lang="en-US" dirty="0"/>
              <a:t>Artificial feeding usually not beneficial</a:t>
            </a:r>
          </a:p>
          <a:p>
            <a:pPr>
              <a:lnSpc>
                <a:spcPct val="90000"/>
              </a:lnSpc>
            </a:pPr>
            <a:r>
              <a:rPr lang="en-US" dirty="0"/>
              <a:t>Human body can survive comfortably on very little food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endParaRPr lang="en-US" sz="2400"/>
          </a:p>
          <a:p>
            <a:endParaRPr lang="en-US" sz="240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Pain</a:t>
            </a:r>
          </a:p>
          <a:p>
            <a:r>
              <a:rPr lang="en-US"/>
              <a:t>Prevalence</a:t>
            </a:r>
          </a:p>
          <a:p>
            <a:pPr lvl="1"/>
            <a:r>
              <a:rPr lang="en-US"/>
              <a:t>72% non-cancer patients experience pain in their last 6 months</a:t>
            </a:r>
          </a:p>
          <a:p>
            <a:pPr lvl="1"/>
            <a:r>
              <a:rPr lang="en-US"/>
              <a:t>87% cancer patients experience pain in their last 6 months</a:t>
            </a:r>
          </a:p>
          <a:p>
            <a:pPr lvl="1"/>
            <a:endParaRPr lang="en-US"/>
          </a:p>
          <a:p>
            <a:pPr lvl="1">
              <a:buFont typeface="Wingdings" pitchFamily="2" charset="2"/>
              <a:buNone/>
            </a:pPr>
            <a:r>
              <a:rPr lang="en-US" sz="2000"/>
              <a:t>Retrospective survey of 1472 non-cancer deaths and 202 cancer deaths in the UK. Addington-Hall and Karlsen, 1999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Pain:  Common Causes in Elderly</a:t>
            </a:r>
          </a:p>
          <a:p>
            <a:r>
              <a:rPr lang="en-US"/>
              <a:t>Arthritis (approx. 70%)</a:t>
            </a:r>
          </a:p>
          <a:p>
            <a:r>
              <a:rPr lang="en-US"/>
              <a:t>Old fractures/prosthetic joints(approx 13%)</a:t>
            </a:r>
          </a:p>
          <a:p>
            <a:r>
              <a:rPr lang="en-US"/>
              <a:t>Neuropathy (approx. 10%)</a:t>
            </a:r>
          </a:p>
          <a:p>
            <a:r>
              <a:rPr lang="en-US"/>
              <a:t>Cancer related (approx. 4%)</a:t>
            </a:r>
          </a:p>
          <a:p>
            <a:r>
              <a:rPr lang="en-US"/>
              <a:t>Other (approx. 2%)</a:t>
            </a:r>
          </a:p>
          <a:p>
            <a:pPr>
              <a:buFont typeface="Wingdings" pitchFamily="2" charset="2"/>
              <a:buNone/>
            </a:pPr>
            <a:r>
              <a:rPr lang="en-US" sz="1800"/>
              <a:t>325 Randomly selected subjects from 10 community based nursing homes. Adapted from Ferrell, et al 1995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 b="1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Pain</a:t>
            </a:r>
          </a:p>
          <a:p>
            <a:r>
              <a:rPr lang="en-US"/>
              <a:t>Multi-dimensional, </a:t>
            </a:r>
          </a:p>
          <a:p>
            <a:pPr lvl="1"/>
            <a:r>
              <a:rPr lang="en-US"/>
              <a:t>“what the resident says it is”,</a:t>
            </a:r>
          </a:p>
          <a:p>
            <a:pPr lvl="1"/>
            <a:r>
              <a:rPr lang="en-US"/>
              <a:t> affects all aspects of the persons life.</a:t>
            </a:r>
          </a:p>
          <a:p>
            <a:r>
              <a:rPr lang="en-US"/>
              <a:t>Consistent evidence that pain is under-assessed and under-treated</a:t>
            </a:r>
          </a:p>
          <a:p>
            <a:r>
              <a:rPr lang="en-US"/>
              <a:t>Systems Barriers</a:t>
            </a:r>
          </a:p>
          <a:p>
            <a:pPr lvl="1"/>
            <a:r>
              <a:rPr lang="en-US"/>
              <a:t>Resident, family, staff, physician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AMDA Guidelines for Pain</a:t>
            </a:r>
          </a:p>
          <a:p>
            <a:r>
              <a:rPr lang="en-US"/>
              <a:t>Assessment</a:t>
            </a:r>
          </a:p>
          <a:p>
            <a:r>
              <a:rPr lang="en-US"/>
              <a:t>Regularly scheduled pain medications (not prn only)</a:t>
            </a:r>
          </a:p>
          <a:p>
            <a:r>
              <a:rPr lang="en-US"/>
              <a:t>Increased use of opioids</a:t>
            </a:r>
          </a:p>
          <a:p>
            <a:r>
              <a:rPr lang="en-US"/>
              <a:t>Non-pharmacologic analgesia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Pain Assessment</a:t>
            </a:r>
          </a:p>
          <a:p>
            <a:pPr lvl="1"/>
            <a:r>
              <a:rPr lang="en-US"/>
              <a:t>Resident self-report, if cognitively able</a:t>
            </a:r>
          </a:p>
          <a:p>
            <a:pPr lvl="2"/>
            <a:r>
              <a:rPr lang="en-US"/>
              <a:t>Numeric</a:t>
            </a:r>
          </a:p>
          <a:p>
            <a:pPr lvl="2"/>
            <a:r>
              <a:rPr lang="en-US"/>
              <a:t>Color/ Visual Analog </a:t>
            </a:r>
          </a:p>
          <a:p>
            <a:pPr lvl="2"/>
            <a:r>
              <a:rPr lang="en-US"/>
              <a:t>Faces</a:t>
            </a:r>
          </a:p>
          <a:p>
            <a:pPr lvl="1"/>
            <a:r>
              <a:rPr lang="en-US"/>
              <a:t>Behavioral tools</a:t>
            </a:r>
          </a:p>
          <a:p>
            <a:pPr lvl="2"/>
            <a:r>
              <a:rPr lang="en-US"/>
              <a:t>Observe breathing, behavior, body language, vocalization, consolable</a:t>
            </a:r>
          </a:p>
          <a:p>
            <a:pPr lvl="1"/>
            <a:r>
              <a:rPr lang="en-US"/>
              <a:t>Interview</a:t>
            </a:r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Pain Treatment</a:t>
            </a:r>
          </a:p>
          <a:p>
            <a:r>
              <a:rPr lang="en-US"/>
              <a:t>World Health Organization Step Model</a:t>
            </a:r>
          </a:p>
          <a:p>
            <a:pPr lvl="1"/>
            <a:r>
              <a:rPr lang="en-US"/>
              <a:t>Mild  (1-3)</a:t>
            </a:r>
          </a:p>
          <a:p>
            <a:pPr lvl="1"/>
            <a:r>
              <a:rPr lang="en-US"/>
              <a:t>Moderate  (4-6)</a:t>
            </a:r>
          </a:p>
          <a:p>
            <a:pPr lvl="1"/>
            <a:r>
              <a:rPr lang="en-US"/>
              <a:t>Severe  (7-10)</a:t>
            </a:r>
          </a:p>
          <a:p>
            <a:r>
              <a:rPr lang="en-US"/>
              <a:t>Use opioids when indicated:  moderate to severe pain. 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Pain Treatment</a:t>
            </a:r>
          </a:p>
          <a:p>
            <a:r>
              <a:rPr lang="en-US" b="1"/>
              <a:t>Barriers</a:t>
            </a:r>
          </a:p>
          <a:p>
            <a:r>
              <a:rPr lang="en-US"/>
              <a:t>Fear of addiction</a:t>
            </a:r>
          </a:p>
          <a:p>
            <a:r>
              <a:rPr lang="en-US"/>
              <a:t>Fear of stigma</a:t>
            </a:r>
          </a:p>
          <a:p>
            <a:r>
              <a:rPr lang="en-US"/>
              <a:t>Fear of opioids </a:t>
            </a:r>
          </a:p>
          <a:p>
            <a:r>
              <a:rPr lang="en-US"/>
              <a:t>Related to resident, family, staff, physician</a:t>
            </a:r>
          </a:p>
          <a:p>
            <a:r>
              <a:rPr lang="en-US"/>
              <a:t>Under report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Palliative Care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Honors residents’ wishes for dignity</a:t>
            </a:r>
          </a:p>
          <a:p>
            <a:pPr>
              <a:lnSpc>
                <a:spcPct val="90000"/>
              </a:lnSpc>
            </a:pPr>
            <a:r>
              <a:rPr lang="en-US"/>
              <a:t>Provides evidence based measures for good symptom management</a:t>
            </a:r>
          </a:p>
          <a:p>
            <a:pPr>
              <a:lnSpc>
                <a:spcPct val="90000"/>
              </a:lnSpc>
            </a:pPr>
            <a:r>
              <a:rPr lang="en-US"/>
              <a:t>Demonstrates partnering and collaboration with:   </a:t>
            </a:r>
          </a:p>
          <a:p>
            <a:pPr lvl="1">
              <a:lnSpc>
                <a:spcPct val="90000"/>
              </a:lnSpc>
            </a:pPr>
            <a:r>
              <a:rPr lang="en-US"/>
              <a:t>resident, family, staff, and palliative care team</a:t>
            </a:r>
          </a:p>
          <a:p>
            <a:pPr>
              <a:lnSpc>
                <a:spcPct val="90000"/>
              </a:lnSpc>
            </a:pPr>
            <a:r>
              <a:rPr lang="en-US"/>
              <a:t>Provides a common platform to discuss </a:t>
            </a:r>
          </a:p>
          <a:p>
            <a:pPr lvl="1">
              <a:lnSpc>
                <a:spcPct val="90000"/>
              </a:lnSpc>
            </a:pPr>
            <a:r>
              <a:rPr lang="en-US"/>
              <a:t>Goals of Care </a:t>
            </a:r>
          </a:p>
          <a:p>
            <a:pPr lvl="1">
              <a:lnSpc>
                <a:spcPct val="90000"/>
              </a:lnSpc>
            </a:pPr>
            <a:r>
              <a:rPr lang="en-US"/>
              <a:t>Advanced Directives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Pain Treatment  Non-Pharmacologic </a:t>
            </a:r>
          </a:p>
          <a:p>
            <a:r>
              <a:rPr lang="en-US" b="1"/>
              <a:t>“ </a:t>
            </a:r>
            <a:r>
              <a:rPr lang="en-US"/>
              <a:t>a hand to hold, a heart to touch…”</a:t>
            </a:r>
          </a:p>
          <a:p>
            <a:r>
              <a:rPr lang="en-US"/>
              <a:t>Sensory stimulation: Presence</a:t>
            </a:r>
          </a:p>
          <a:p>
            <a:pPr lvl="1"/>
            <a:r>
              <a:rPr lang="en-US"/>
              <a:t>Visual:  picture books</a:t>
            </a:r>
          </a:p>
          <a:p>
            <a:pPr lvl="1"/>
            <a:r>
              <a:rPr lang="en-US"/>
              <a:t>Auditory: music</a:t>
            </a:r>
          </a:p>
          <a:p>
            <a:pPr lvl="1"/>
            <a:r>
              <a:rPr lang="en-US"/>
              <a:t>Smell:  aromatherapy</a:t>
            </a:r>
          </a:p>
          <a:p>
            <a:pPr lvl="1"/>
            <a:r>
              <a:rPr lang="en-US"/>
              <a:t>Touch:  Tactile objects, massage</a:t>
            </a:r>
          </a:p>
          <a:p>
            <a:pPr lvl="1"/>
            <a:r>
              <a:rPr lang="en-US"/>
              <a:t>Taste:  sweet</a:t>
            </a:r>
          </a:p>
          <a:p>
            <a:pPr>
              <a:buFont typeface="Wingdings" pitchFamily="2" charset="2"/>
              <a:buNone/>
            </a:pPr>
            <a:endParaRPr lang="en-US" b="1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 Management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Pain Treatment  Non-Pharmacologic </a:t>
            </a:r>
          </a:p>
          <a:p>
            <a:r>
              <a:rPr lang="en-US"/>
              <a:t>Exercise programs</a:t>
            </a:r>
          </a:p>
          <a:p>
            <a:r>
              <a:rPr lang="en-US"/>
              <a:t>Acupuncture</a:t>
            </a:r>
          </a:p>
          <a:p>
            <a:r>
              <a:rPr lang="en-US"/>
              <a:t>Transcutaneous nerve stimulation (TENS)</a:t>
            </a:r>
          </a:p>
          <a:p>
            <a:r>
              <a:rPr lang="en-US"/>
              <a:t>Relaxation therapy, guided imagery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Assessment Scales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u="sng"/>
              <a:t>Karnofsky Performance Scale</a:t>
            </a:r>
          </a:p>
          <a:p>
            <a:pPr lvl="1">
              <a:lnSpc>
                <a:spcPct val="90000"/>
              </a:lnSpc>
            </a:pPr>
            <a:r>
              <a:rPr lang="en-US"/>
              <a:t>Developed to assess function in cancer pts.</a:t>
            </a:r>
          </a:p>
          <a:p>
            <a:pPr lvl="1">
              <a:lnSpc>
                <a:spcPct val="90000"/>
              </a:lnSpc>
            </a:pPr>
            <a:r>
              <a:rPr lang="en-US"/>
              <a:t>100 point scale of general function, corresponds with ability to live at home, or need for institutional care</a:t>
            </a:r>
          </a:p>
          <a:p>
            <a:pPr lvl="1">
              <a:lnSpc>
                <a:spcPct val="90000"/>
              </a:lnSpc>
            </a:pPr>
            <a:r>
              <a:rPr lang="en-US"/>
              <a:t>Scoring predicts mortality</a:t>
            </a:r>
          </a:p>
          <a:p>
            <a:pPr lvl="1">
              <a:lnSpc>
                <a:spcPct val="90000"/>
              </a:lnSpc>
            </a:pPr>
            <a:r>
              <a:rPr lang="en-US"/>
              <a:t>Does not address disability or rehab. potential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Karnofsky, D. In Mcleod CM (ed). Evaluation of chemotherapeutic agents. NY: Columbia University Press, 1949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Assessment Scales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/>
              <a:t>Katz Index of Activities of Daily Living</a:t>
            </a:r>
          </a:p>
          <a:p>
            <a:r>
              <a:rPr lang="en-US" sz="2400"/>
              <a:t>Developed on chronically ill and aging</a:t>
            </a:r>
          </a:p>
          <a:p>
            <a:r>
              <a:rPr lang="en-US" sz="2400"/>
              <a:t>Utilized interview</a:t>
            </a:r>
          </a:p>
          <a:p>
            <a:r>
              <a:rPr lang="en-US" sz="2400"/>
              <a:t>6 subscales: </a:t>
            </a:r>
          </a:p>
          <a:p>
            <a:pPr lvl="1"/>
            <a:r>
              <a:rPr lang="en-US"/>
              <a:t>bathing,     ability to toilet      continence</a:t>
            </a:r>
          </a:p>
          <a:p>
            <a:pPr lvl="1"/>
            <a:r>
              <a:rPr lang="en-US"/>
              <a:t>dressing,     transferring         feeding</a:t>
            </a:r>
          </a:p>
          <a:p>
            <a:r>
              <a:rPr lang="en-US" sz="2400"/>
              <a:t>Each category rated dependent or independent</a:t>
            </a:r>
          </a:p>
          <a:p>
            <a:endParaRPr lang="en-US" sz="200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Assessment Scales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/>
              <a:t>Katz Index of Activities of Daily Living</a:t>
            </a:r>
          </a:p>
          <a:p>
            <a:r>
              <a:rPr lang="en-US" sz="2400"/>
              <a:t>Score:  8 point ordinal sale</a:t>
            </a:r>
          </a:p>
          <a:p>
            <a:r>
              <a:rPr lang="en-US" sz="2400"/>
              <a:t>More than score of 3 indicates impairment and shortened survival</a:t>
            </a:r>
          </a:p>
          <a:p>
            <a:r>
              <a:rPr lang="en-US" sz="2400"/>
              <a:t>Developed for geriatrics</a:t>
            </a:r>
          </a:p>
          <a:p>
            <a:endParaRPr lang="en-US" sz="2400"/>
          </a:p>
          <a:p>
            <a:endParaRPr lang="en-US" sz="2400"/>
          </a:p>
          <a:p>
            <a:pPr>
              <a:buFont typeface="Wingdings" pitchFamily="2" charset="2"/>
              <a:buNone/>
            </a:pPr>
            <a:r>
              <a:rPr lang="en-US" sz="1800"/>
              <a:t>Katz, S, Ford AB, Moskowitz RW, Jackson BA, Jaffe MW              Studies of illness in the ages:  The index of ADL: A standard measure of biological and psychosocial function.                        JAMA 1963: 185:914-919</a:t>
            </a:r>
          </a:p>
          <a:p>
            <a:endParaRPr lang="en-US" sz="240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Dying in Old Age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Protracted process</a:t>
            </a:r>
          </a:p>
          <a:p>
            <a:r>
              <a:rPr lang="en-US"/>
              <a:t>Punctuated by difficult decisions at many different points in a person’s life.</a:t>
            </a:r>
          </a:p>
          <a:p>
            <a:r>
              <a:rPr lang="en-US"/>
              <a:t>Negotiated with difficulty….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Reality of Death in Elderly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Lengthy period of decline:  uneven course</a:t>
            </a:r>
          </a:p>
          <a:p>
            <a:r>
              <a:rPr lang="en-US"/>
              <a:t>Difficulty with prognostication</a:t>
            </a:r>
          </a:p>
          <a:p>
            <a:r>
              <a:rPr lang="en-US"/>
              <a:t>Multiple chronic medical conditions</a:t>
            </a:r>
          </a:p>
          <a:p>
            <a:r>
              <a:rPr lang="en-US"/>
              <a:t>Progressive losses:  independence; control</a:t>
            </a:r>
          </a:p>
          <a:p>
            <a:r>
              <a:rPr lang="en-US"/>
              <a:t>Heavy burden of symptoms: multifactorial</a:t>
            </a:r>
          </a:p>
          <a:p>
            <a:r>
              <a:rPr lang="en-US"/>
              <a:t>Substantial care needs:  often overwhelming for family caregivers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Causes of  “Dying” in the Elderly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Cardiovascular diseases:  CHF, Stroke, MI</a:t>
            </a:r>
          </a:p>
          <a:p>
            <a:r>
              <a:rPr lang="en-US"/>
              <a:t>Pulmonary disease:  Emphysema, COPD</a:t>
            </a:r>
          </a:p>
          <a:p>
            <a:r>
              <a:rPr lang="en-US"/>
              <a:t>Neurodegenerative diseases: Dementia, Parkinson’s, ALS</a:t>
            </a:r>
          </a:p>
          <a:p>
            <a:r>
              <a:rPr lang="en-US"/>
              <a:t>Frailty syndrome, also known as senile cachexia, or debility</a:t>
            </a:r>
          </a:p>
          <a:p>
            <a:r>
              <a:rPr lang="en-US"/>
              <a:t>Cancers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Non-Cancer Medical Conditions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696200" cy="5029200"/>
          </a:xfrm>
        </p:spPr>
        <p:txBody>
          <a:bodyPr/>
          <a:lstStyle/>
          <a:p>
            <a:r>
              <a:rPr lang="en-US" b="1" dirty="0"/>
              <a:t>End Stage Cardiac Disease</a:t>
            </a:r>
          </a:p>
          <a:p>
            <a:pPr lvl="1"/>
            <a:r>
              <a:rPr lang="en-US" dirty="0"/>
              <a:t>EF less than 20 %</a:t>
            </a:r>
          </a:p>
          <a:p>
            <a:pPr lvl="1"/>
            <a:r>
              <a:rPr lang="en-US" dirty="0"/>
              <a:t>Frequent hospitalizations for exacerbations.</a:t>
            </a:r>
          </a:p>
          <a:p>
            <a:pPr lvl="1"/>
            <a:r>
              <a:rPr lang="en-US" dirty="0"/>
              <a:t>Medications maximized, and still having symptoms.</a:t>
            </a:r>
          </a:p>
          <a:p>
            <a:pPr lvl="1"/>
            <a:r>
              <a:rPr lang="en-US" dirty="0"/>
              <a:t>May be a candidate for a device, pacer, ICD, and declines intervention</a:t>
            </a:r>
          </a:p>
          <a:p>
            <a:pPr lvl="1"/>
            <a:r>
              <a:rPr lang="en-US" dirty="0"/>
              <a:t>NYHA Class 4 heart failure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Cardiac Disease has acute episodes that could be the patient’s last.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Non-Cancer Medical Conditions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End-Stage Dementia</a:t>
            </a:r>
          </a:p>
          <a:p>
            <a:pPr lvl="1">
              <a:lnSpc>
                <a:spcPct val="90000"/>
              </a:lnSpc>
            </a:pPr>
            <a:r>
              <a:rPr lang="en-US"/>
              <a:t>FAST scale 7C (</a:t>
            </a:r>
            <a:r>
              <a:rPr lang="en-US">
                <a:solidFill>
                  <a:schemeClr val="accent2"/>
                </a:solidFill>
              </a:rPr>
              <a:t>F</a:t>
            </a:r>
            <a:r>
              <a:rPr lang="en-US"/>
              <a:t>unctional </a:t>
            </a:r>
            <a:r>
              <a:rPr lang="en-US">
                <a:solidFill>
                  <a:schemeClr val="accent2"/>
                </a:solidFill>
              </a:rPr>
              <a:t>A</a:t>
            </a:r>
            <a:r>
              <a:rPr lang="en-US"/>
              <a:t>ssessment </a:t>
            </a:r>
            <a:r>
              <a:rPr lang="en-US">
                <a:solidFill>
                  <a:schemeClr val="accent2"/>
                </a:solidFill>
              </a:rPr>
              <a:t>St</a:t>
            </a:r>
            <a:r>
              <a:rPr lang="en-US"/>
              <a:t>aging)</a:t>
            </a:r>
          </a:p>
          <a:p>
            <a:pPr lvl="1">
              <a:lnSpc>
                <a:spcPct val="90000"/>
              </a:lnSpc>
            </a:pPr>
            <a:r>
              <a:rPr lang="en-US"/>
              <a:t>Not able to walk, dress, or bathe properly</a:t>
            </a:r>
          </a:p>
          <a:p>
            <a:pPr lvl="1">
              <a:lnSpc>
                <a:spcPct val="90000"/>
              </a:lnSpc>
            </a:pPr>
            <a:r>
              <a:rPr lang="en-US"/>
              <a:t>Incontinent of bowel and bladder</a:t>
            </a:r>
          </a:p>
          <a:p>
            <a:pPr lvl="1">
              <a:lnSpc>
                <a:spcPct val="90000"/>
              </a:lnSpc>
            </a:pPr>
            <a:r>
              <a:rPr lang="en-US"/>
              <a:t>Ability to speak, less that 5-6 intelligible words</a:t>
            </a:r>
          </a:p>
          <a:p>
            <a:pPr lvl="1">
              <a:lnSpc>
                <a:spcPct val="90000"/>
              </a:lnSpc>
            </a:pPr>
            <a:r>
              <a:rPr lang="en-US"/>
              <a:t>Hospitalizations for aspiration pneumonia, sepsis, infected wounds, pyleonephritis</a:t>
            </a:r>
          </a:p>
          <a:p>
            <a:pPr lvl="1">
              <a:lnSpc>
                <a:spcPct val="90000"/>
              </a:lnSpc>
            </a:pPr>
            <a:r>
              <a:rPr lang="en-US"/>
              <a:t>Difficulty swallowing or taking in adequate nutrition, declining a tube for feeding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Palliative Medicine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Specialized area of medicine that addresses care for patients whose diseases are </a:t>
            </a:r>
            <a:r>
              <a:rPr lang="en-US" dirty="0">
                <a:solidFill>
                  <a:srgbClr val="FF0000"/>
                </a:solidFill>
              </a:rPr>
              <a:t>not responsive to curative treatment</a:t>
            </a:r>
            <a:r>
              <a:rPr lang="en-US" dirty="0"/>
              <a:t> measures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Hospice: refers to a program that uses an </a:t>
            </a:r>
            <a:r>
              <a:rPr lang="en-US" b="1" dirty="0">
                <a:solidFill>
                  <a:srgbClr val="FF0000"/>
                </a:solidFill>
              </a:rPr>
              <a:t>interdisciplinary</a:t>
            </a:r>
            <a:r>
              <a:rPr lang="en-US" dirty="0"/>
              <a:t> team to provide </a:t>
            </a:r>
            <a:r>
              <a:rPr lang="en-US" b="1" dirty="0">
                <a:solidFill>
                  <a:srgbClr val="FF0000"/>
                </a:solidFill>
              </a:rPr>
              <a:t>comprehensive</a:t>
            </a:r>
            <a:r>
              <a:rPr lang="en-US" dirty="0"/>
              <a:t> palliative care specifically for </a:t>
            </a:r>
            <a:r>
              <a:rPr lang="en-US" b="1" dirty="0">
                <a:solidFill>
                  <a:srgbClr val="FF0000"/>
                </a:solidFill>
              </a:rPr>
              <a:t>terminally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ill</a:t>
            </a:r>
            <a:r>
              <a:rPr lang="en-US" dirty="0"/>
              <a:t> patients.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Non-Cancer Medical Condition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End Stage Pulmonary disease</a:t>
            </a:r>
          </a:p>
          <a:p>
            <a:pPr lvl="1"/>
            <a:r>
              <a:rPr lang="en-US"/>
              <a:t>Disabling dyspnea, at rest, poorly responsive to  bronchodilators, cough</a:t>
            </a:r>
          </a:p>
          <a:p>
            <a:pPr lvl="1"/>
            <a:r>
              <a:rPr lang="en-US"/>
              <a:t>Decreased functional ability, increased fatigue.</a:t>
            </a:r>
          </a:p>
          <a:p>
            <a:pPr lvl="1"/>
            <a:r>
              <a:rPr lang="en-US"/>
              <a:t>Increased visits to Emergency Dept. for exacerbations</a:t>
            </a:r>
          </a:p>
          <a:p>
            <a:pPr lvl="1"/>
            <a:r>
              <a:rPr lang="en-US"/>
              <a:t>Cor pulmonale</a:t>
            </a:r>
          </a:p>
          <a:p>
            <a:pPr lvl="1"/>
            <a:r>
              <a:rPr lang="en-US"/>
              <a:t>Hypoxemia at rest, on supplemental O2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Define </a:t>
            </a:r>
            <a:r>
              <a:rPr lang="en-US" dirty="0"/>
              <a:t>palliative care, palliative medicine, palliative therapies</a:t>
            </a:r>
          </a:p>
          <a:p>
            <a:pPr lvl="1"/>
            <a:r>
              <a:rPr lang="en-US" sz="2400" dirty="0"/>
              <a:t>Review  how  “curative” and “palliative” integrate in patient care</a:t>
            </a:r>
            <a:r>
              <a:rPr lang="en-US" sz="2400" dirty="0" smtClean="0"/>
              <a:t>.</a:t>
            </a:r>
          </a:p>
          <a:p>
            <a:pPr lvl="1"/>
            <a:endParaRPr lang="en-US" sz="2400" dirty="0"/>
          </a:p>
          <a:p>
            <a:r>
              <a:rPr lang="en-US" dirty="0"/>
              <a:t>Review process of  creating Goals of Care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Review </a:t>
            </a:r>
            <a:r>
              <a:rPr lang="en-US" sz="2400" dirty="0"/>
              <a:t>symptom management, including pain management, in context of palliative medicine.</a:t>
            </a:r>
          </a:p>
          <a:p>
            <a:endParaRPr lang="en-US" sz="2400" dirty="0" smtClean="0"/>
          </a:p>
          <a:p>
            <a:r>
              <a:rPr lang="en-US" sz="2400" dirty="0" smtClean="0"/>
              <a:t>Identify </a:t>
            </a:r>
            <a:r>
              <a:rPr lang="en-US" sz="2400" dirty="0"/>
              <a:t>three  non-cancer terminal diagnoses that can be cared for in a palliative medicine model, including hospice eligibility criteria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44923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Palliative </a:t>
            </a:r>
            <a:r>
              <a:rPr lang="en-US" dirty="0"/>
              <a:t>medicine: care for the entire patient; body mind and spirit, at any time of life.</a:t>
            </a:r>
          </a:p>
          <a:p>
            <a:endParaRPr lang="en-US" dirty="0" smtClean="0"/>
          </a:p>
          <a:p>
            <a:r>
              <a:rPr lang="en-US" dirty="0" smtClean="0"/>
              <a:t>Curative </a:t>
            </a:r>
            <a:r>
              <a:rPr lang="en-US" dirty="0"/>
              <a:t>and Palliative care are </a:t>
            </a:r>
            <a:r>
              <a:rPr lang="en-US" b="1" i="1" dirty="0">
                <a:solidFill>
                  <a:srgbClr val="336600"/>
                </a:solidFill>
              </a:rPr>
              <a:t>both /and</a:t>
            </a:r>
            <a:r>
              <a:rPr lang="en-US" dirty="0"/>
              <a:t>, not </a:t>
            </a:r>
            <a:r>
              <a:rPr lang="en-US" b="1" i="1" dirty="0"/>
              <a:t>either /or</a:t>
            </a:r>
            <a:r>
              <a:rPr lang="en-US" dirty="0"/>
              <a:t>…..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uncertain whether or not to refer for hospice care, call Medical director of hospice and discuss.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Collaboration</a:t>
            </a:r>
            <a:r>
              <a:rPr lang="en-US" dirty="0"/>
              <a:t>, collegiality benefit all, physicians, patients, family, staff  WIN:WIN</a:t>
            </a:r>
          </a:p>
        </p:txBody>
      </p:sp>
    </p:spTree>
    <p:extLst>
      <p:ext uri="{BB962C8B-B14F-4D97-AF65-F5344CB8AC3E}">
        <p14:creationId xmlns:p14="http://schemas.microsoft.com/office/powerpoint/2010/main" val="29760834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97431"/>
            <a:ext cx="8001000" cy="485576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Palliative Care!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156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Palliative Treatments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types of therapeutic measures, including very aggressive therapies, that are utilized to control pain and other distressing symptoms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These therapies will not change the course of the condition, the intention is to relieve the pain or symptom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Curative and Palliative Model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/>
              <a:t>World Health Model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143000" y="2057400"/>
            <a:ext cx="7239000" cy="3505200"/>
          </a:xfrm>
          <a:prstGeom prst="rect">
            <a:avLst/>
          </a:prstGeom>
          <a:gradFill rotWithShape="1">
            <a:gsLst>
              <a:gs pos="0">
                <a:srgbClr val="6666FF"/>
              </a:gs>
              <a:gs pos="100000">
                <a:srgbClr val="EBADF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1143000" y="2057400"/>
            <a:ext cx="7162800" cy="3352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7848600" y="20574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508125" y="2398713"/>
            <a:ext cx="2454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/>
              <a:t>Curative Model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962400" y="4532313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/>
              <a:t>Palliative model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8001000" y="25908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772400" y="2870200"/>
            <a:ext cx="1060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hospice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127125" y="5599113"/>
            <a:ext cx="4359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/>
              <a:t>Medical Condition over time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8077200" y="5562600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Death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Overall Goals of Palliative Care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r>
              <a:rPr lang="en-US" dirty="0"/>
              <a:t>To eliminate or reduce </a:t>
            </a:r>
            <a:r>
              <a:rPr lang="en-US" dirty="0" smtClean="0"/>
              <a:t>discomfort</a:t>
            </a:r>
          </a:p>
          <a:p>
            <a:endParaRPr lang="en-US" dirty="0"/>
          </a:p>
          <a:p>
            <a:r>
              <a:rPr lang="en-US" dirty="0"/>
              <a:t>To improve quality of </a:t>
            </a:r>
            <a:r>
              <a:rPr lang="en-US" dirty="0" smtClean="0"/>
              <a:t>life</a:t>
            </a:r>
          </a:p>
          <a:p>
            <a:endParaRPr lang="en-US" dirty="0"/>
          </a:p>
          <a:p>
            <a:r>
              <a:rPr lang="en-US" dirty="0"/>
              <a:t>To improve </a:t>
            </a:r>
            <a:r>
              <a:rPr lang="en-US" dirty="0" smtClean="0"/>
              <a:t>mood</a:t>
            </a:r>
          </a:p>
          <a:p>
            <a:endParaRPr lang="en-US" dirty="0"/>
          </a:p>
          <a:p>
            <a:r>
              <a:rPr lang="en-US" dirty="0"/>
              <a:t>To decrease </a:t>
            </a:r>
            <a:r>
              <a:rPr lang="en-US" dirty="0" smtClean="0"/>
              <a:t>fatigue</a:t>
            </a:r>
          </a:p>
          <a:p>
            <a:endParaRPr lang="en-US" dirty="0"/>
          </a:p>
          <a:p>
            <a:r>
              <a:rPr lang="en-US" dirty="0"/>
              <a:t>To decrease pain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Essential to palliative medicine</a:t>
            </a:r>
          </a:p>
          <a:p>
            <a:r>
              <a:rPr lang="en-US"/>
              <a:t>Includes:</a:t>
            </a:r>
          </a:p>
          <a:p>
            <a:pPr lvl="1"/>
            <a:r>
              <a:rPr lang="en-US"/>
              <a:t>Honesty</a:t>
            </a:r>
          </a:p>
          <a:p>
            <a:pPr lvl="1"/>
            <a:r>
              <a:rPr lang="en-US"/>
              <a:t>Willingness to talk about dying</a:t>
            </a:r>
          </a:p>
          <a:p>
            <a:pPr lvl="1"/>
            <a:r>
              <a:rPr lang="en-US"/>
              <a:t>Sensitive delivery of bad news</a:t>
            </a:r>
          </a:p>
          <a:p>
            <a:pPr lvl="1"/>
            <a:r>
              <a:rPr lang="en-US"/>
              <a:t>Encourages questions</a:t>
            </a:r>
          </a:p>
          <a:p>
            <a:r>
              <a:rPr lang="en-US"/>
              <a:t>Identifies choices with benefits and burdens</a:t>
            </a:r>
          </a:p>
          <a:p>
            <a:r>
              <a:rPr lang="en-US"/>
              <a:t>Assists patient/family make decisions in keeping with their goals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3">
      <a:dk1>
        <a:srgbClr val="79788A"/>
      </a:dk1>
      <a:lt1>
        <a:srgbClr val="FFFFFF"/>
      </a:lt1>
      <a:dk2>
        <a:srgbClr val="21203C"/>
      </a:dk2>
      <a:lt2>
        <a:srgbClr val="FFFFCC"/>
      </a:lt2>
      <a:accent1>
        <a:srgbClr val="476077"/>
      </a:accent1>
      <a:accent2>
        <a:srgbClr val="676C5A"/>
      </a:accent2>
      <a:accent3>
        <a:srgbClr val="ABABAF"/>
      </a:accent3>
      <a:accent4>
        <a:srgbClr val="DADADA"/>
      </a:accent4>
      <a:accent5>
        <a:srgbClr val="B1B6BD"/>
      </a:accent5>
      <a:accent6>
        <a:srgbClr val="5D6151"/>
      </a:accent6>
      <a:hlink>
        <a:srgbClr val="666699"/>
      </a:hlink>
      <a:folHlink>
        <a:srgbClr val="8CB0A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553</TotalTime>
  <Words>1861</Words>
  <Application>Microsoft Office PowerPoint</Application>
  <PresentationFormat>On-screen Show (4:3)</PresentationFormat>
  <Paragraphs>398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Layers</vt:lpstr>
      <vt:lpstr>PALLIATIVE CARE:  End of life care for  Support and Comfort</vt:lpstr>
      <vt:lpstr>Palliative Care</vt:lpstr>
      <vt:lpstr>History of Palliative Care</vt:lpstr>
      <vt:lpstr>Benefits of Palliative Care</vt:lpstr>
      <vt:lpstr>Palliative Medicine</vt:lpstr>
      <vt:lpstr>Palliative Treatments</vt:lpstr>
      <vt:lpstr>Curative and Palliative Model</vt:lpstr>
      <vt:lpstr>Overall Goals of Palliative Care</vt:lpstr>
      <vt:lpstr>Communication</vt:lpstr>
      <vt:lpstr>Goals of Care</vt:lpstr>
      <vt:lpstr>Patient / Resident Care</vt:lpstr>
      <vt:lpstr>Care for Families</vt:lpstr>
      <vt:lpstr>Goals of Care: When to Reassess</vt:lpstr>
      <vt:lpstr>Realistic Goals</vt:lpstr>
      <vt:lpstr>Realistic Goals</vt:lpstr>
      <vt:lpstr>Major issues in End of Life Planning</vt:lpstr>
      <vt:lpstr>Blending the Best</vt:lpstr>
      <vt:lpstr>Symptom Prevalence in the Geriatric Dying Patient</vt:lpstr>
      <vt:lpstr>Symptom Prevalence in the Geriatric Dying Patient</vt:lpstr>
      <vt:lpstr>Symptom Management</vt:lpstr>
      <vt:lpstr>Symptom Management</vt:lpstr>
      <vt:lpstr>Symptom Management</vt:lpstr>
      <vt:lpstr>Symptom Management</vt:lpstr>
      <vt:lpstr>Symptom Management</vt:lpstr>
      <vt:lpstr>Symptom Management</vt:lpstr>
      <vt:lpstr>Falls Prevention</vt:lpstr>
      <vt:lpstr>Symptom Management</vt:lpstr>
      <vt:lpstr>Symptom Management</vt:lpstr>
      <vt:lpstr>Symptom Management</vt:lpstr>
      <vt:lpstr>Symptom Management</vt:lpstr>
      <vt:lpstr>Symptom Management</vt:lpstr>
      <vt:lpstr>Symptom Management</vt:lpstr>
      <vt:lpstr>Symptom Management</vt:lpstr>
      <vt:lpstr>Symptom Management</vt:lpstr>
      <vt:lpstr>Symptom Management</vt:lpstr>
      <vt:lpstr>Symptom Management</vt:lpstr>
      <vt:lpstr>Symptom Management</vt:lpstr>
      <vt:lpstr>Symptom Management</vt:lpstr>
      <vt:lpstr>Symptom Management</vt:lpstr>
      <vt:lpstr>Symptom Management</vt:lpstr>
      <vt:lpstr>Symptom Management</vt:lpstr>
      <vt:lpstr>Functional Assessment Scales</vt:lpstr>
      <vt:lpstr>Functional Assessment Scales</vt:lpstr>
      <vt:lpstr>Functional Assessment Scales</vt:lpstr>
      <vt:lpstr>Dying in Old Age</vt:lpstr>
      <vt:lpstr>Reality of Death in Elderly</vt:lpstr>
      <vt:lpstr>Causes of  “Dying” in the Elderly</vt:lpstr>
      <vt:lpstr>Non-Cancer Medical Conditions</vt:lpstr>
      <vt:lpstr>Non-Cancer Medical Conditions</vt:lpstr>
      <vt:lpstr>Non-Cancer Medical Condition</vt:lpstr>
      <vt:lpstr>Summary</vt:lpstr>
      <vt:lpstr>Summary</vt:lpstr>
      <vt:lpstr>Summary</vt:lpstr>
      <vt:lpstr>Summary</vt:lpstr>
      <vt:lpstr>Palliative Care!</vt:lpstr>
    </vt:vector>
  </TitlesOfParts>
  <Company>MMG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Pat Schmidt</dc:creator>
  <cp:lastModifiedBy>User</cp:lastModifiedBy>
  <cp:revision>21</cp:revision>
  <dcterms:created xsi:type="dcterms:W3CDTF">2006-03-10T13:38:07Z</dcterms:created>
  <dcterms:modified xsi:type="dcterms:W3CDTF">2016-10-22T17:57:57Z</dcterms:modified>
</cp:coreProperties>
</file>